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53"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embeddedFontLst>
    <p:embeddedFont>
      <p:font typeface="Calibri" panose="020F0502020204030204" pitchFamily="34" charset="0"/>
      <p:regular r:id="rId15"/>
      <p:bold r:id="rId16"/>
      <p:italic r:id="rId17"/>
      <p:boldItalic r:id="rId18"/>
    </p:embeddedFont>
    <p:embeddedFont>
      <p:font typeface="Gill Sans" panose="020B0604020202020204" charset="0"/>
      <p:regular r:id="rId19"/>
      <p:bold r:id="rId20"/>
    </p:embeddedFont>
    <p:embeddedFont>
      <p:font typeface="Rockwell" panose="02060603020205020403" pitchFamily="18" charset="0"/>
      <p:regular r:id="rId21"/>
      <p:bold r:id="rId22"/>
      <p:italic r:id="rId23"/>
      <p:boldItalic r:id="rId24"/>
    </p:embeddedFont>
    <p:embeddedFont>
      <p:font typeface="Trebuchet MS" panose="020B0603020202020204" pitchFamily="34" charset="0"/>
      <p:regular r:id="rId25"/>
      <p:bold r:id="rId26"/>
      <p:italic r:id="rId27"/>
      <p:boldItalic r:id="rId28"/>
    </p:embeddedFont>
    <p:embeddedFont>
      <p:font typeface="Wingdings 3" panose="05040102010807070707" pitchFamily="18" charset="2"/>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GWYpPZT6pE7PxbclJyxWhpSAe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1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MY"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b4a569f31f_0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b4a569f31f_0_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b4a569f31f_0_1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MY"/>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MY"/>
              <a:t>TEMPORAL BONES: the side and base of the skull. Each consists 5 parts : squama, petrous, mastoid &amp; styloid process</a:t>
            </a:r>
            <a:endParaRPr/>
          </a:p>
          <a:p>
            <a:pPr marL="0" lvl="0" indent="0" algn="l" rtl="0">
              <a:lnSpc>
                <a:spcPct val="100000"/>
              </a:lnSpc>
              <a:spcBef>
                <a:spcPts val="0"/>
              </a:spcBef>
              <a:spcAft>
                <a:spcPts val="0"/>
              </a:spcAft>
              <a:buSzPts val="1400"/>
              <a:buNone/>
            </a:pPr>
            <a:r>
              <a:rPr lang="en-MY"/>
              <a:t>EAC (EXTERNAL AUDITORY CANAL) </a:t>
            </a:r>
            <a:endParaRPr/>
          </a:p>
        </p:txBody>
      </p:sp>
      <p:sp>
        <p:nvSpPr>
          <p:cNvPr id="108" name="Google Shape;10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1400"/>
              <a:buNone/>
            </a:pPr>
            <a:endParaRPr>
              <a:solidFill>
                <a:srgbClr val="000000"/>
              </a:solidFill>
            </a:endParaRPr>
          </a:p>
        </p:txBody>
      </p:sp>
      <p:sp>
        <p:nvSpPr>
          <p:cNvPr id="121" name="Google Shape;12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b4a569f31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b4a569f31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b4a569f31f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MY"/>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3265330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22462923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5219753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121562153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0848702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425846621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523819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3857539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4015475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2137329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1860091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2894739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16818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801812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237132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2925885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MY"/>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marL="0" lvl="0" indent="0" algn="ctr" rtl="0">
              <a:spcBef>
                <a:spcPts val="0"/>
              </a:spcBef>
              <a:spcAft>
                <a:spcPts val="0"/>
              </a:spcAft>
              <a:buNone/>
            </a:pPr>
            <a:fld id="{00000000-1234-1234-1234-123412341234}" type="slidenum">
              <a:rPr lang="en-MY" smtClean="0"/>
              <a:t>‹#›</a:t>
            </a:fld>
            <a:endParaRPr lang="en-MY"/>
          </a:p>
        </p:txBody>
      </p:sp>
    </p:spTree>
    <p:extLst>
      <p:ext uri="{BB962C8B-B14F-4D97-AF65-F5344CB8AC3E}">
        <p14:creationId xmlns:p14="http://schemas.microsoft.com/office/powerpoint/2010/main" val="2355210432"/>
      </p:ext>
    </p:extLst>
  </p:cSld>
  <p:clrMap bg1="dk1" tx1="lt1" bg2="dk2" tx2="lt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
          <p:cNvSpPr txBox="1">
            <a:spLocks noGrp="1"/>
          </p:cNvSpPr>
          <p:nvPr>
            <p:ph type="ctrTitle"/>
          </p:nvPr>
        </p:nvSpPr>
        <p:spPr>
          <a:xfrm>
            <a:off x="2555776" y="2636912"/>
            <a:ext cx="4013200" cy="599440"/>
          </a:xfrm>
          <a:prstGeom prst="rect">
            <a:avLst/>
          </a:prstGeom>
          <a:noFill/>
          <a:ln>
            <a:noFill/>
          </a:ln>
        </p:spPr>
        <p:txBody>
          <a:bodyPr spcFirstLastPara="1" wrap="square" lIns="91425" tIns="45700" rIns="91425" bIns="0" anchor="b" anchorCtr="0">
            <a:noAutofit/>
          </a:bodyPr>
          <a:lstStyle/>
          <a:p>
            <a:pPr marL="0" lvl="0" indent="0" algn="ctr" rtl="0">
              <a:lnSpc>
                <a:spcPct val="100000"/>
              </a:lnSpc>
              <a:spcBef>
                <a:spcPts val="0"/>
              </a:spcBef>
              <a:spcAft>
                <a:spcPts val="0"/>
              </a:spcAft>
              <a:buClr>
                <a:srgbClr val="3F3F3F"/>
              </a:buClr>
              <a:buSzPts val="4000"/>
              <a:buFont typeface="Rockwell"/>
              <a:buNone/>
            </a:pPr>
            <a:r>
              <a:rPr lang="en-MY" sz="4000"/>
              <a:t>OPG</a:t>
            </a:r>
            <a:endParaRPr/>
          </a:p>
        </p:txBody>
      </p:sp>
      <p:sp>
        <p:nvSpPr>
          <p:cNvPr id="99" name="Google Shape;99;p1"/>
          <p:cNvSpPr txBox="1"/>
          <p:nvPr/>
        </p:nvSpPr>
        <p:spPr>
          <a:xfrm>
            <a:off x="216978" y="6021288"/>
            <a:ext cx="64449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MY" sz="1800" b="0" i="0" u="none" strike="noStrike" cap="none" dirty="0">
                <a:solidFill>
                  <a:schemeClr val="lt1"/>
                </a:solidFill>
                <a:latin typeface="Rockwell"/>
                <a:ea typeface="Rockwell"/>
                <a:cs typeface="Rockwell"/>
                <a:sym typeface="Rockwell"/>
              </a:rPr>
              <a:t>Supervisor : Professor Dr </a:t>
            </a:r>
            <a:r>
              <a:rPr lang="en-MY" sz="1800" dirty="0" err="1">
                <a:solidFill>
                  <a:schemeClr val="lt1"/>
                </a:solidFill>
                <a:latin typeface="Rockwell"/>
                <a:ea typeface="Rockwell"/>
                <a:cs typeface="Rockwell"/>
                <a:sym typeface="Rockwell"/>
              </a:rPr>
              <a:t>Azian</a:t>
            </a:r>
            <a:r>
              <a:rPr lang="en-MY" sz="1800" dirty="0">
                <a:solidFill>
                  <a:schemeClr val="lt1"/>
                </a:solidFill>
                <a:latin typeface="Rockwell"/>
                <a:ea typeface="Rockwell"/>
                <a:cs typeface="Rockwell"/>
                <a:sym typeface="Rockwell"/>
              </a:rPr>
              <a:t> </a:t>
            </a:r>
            <a:r>
              <a:rPr lang="en-MY" sz="1800" dirty="0" err="1">
                <a:solidFill>
                  <a:schemeClr val="lt1"/>
                </a:solidFill>
                <a:latin typeface="Rockwell"/>
                <a:ea typeface="Rockwell"/>
                <a:cs typeface="Rockwell"/>
                <a:sym typeface="Rockwell"/>
              </a:rPr>
              <a:t>Bt</a:t>
            </a:r>
            <a:r>
              <a:rPr lang="en-MY" sz="1800" dirty="0">
                <a:solidFill>
                  <a:schemeClr val="lt1"/>
                </a:solidFill>
                <a:latin typeface="Rockwell"/>
                <a:ea typeface="Rockwell"/>
                <a:cs typeface="Rockwell"/>
                <a:sym typeface="Rockwell"/>
              </a:rPr>
              <a:t> Abd Aziz</a:t>
            </a:r>
            <a:endParaRPr sz="1800" b="0" i="0" u="none" strike="noStrike" cap="none" dirty="0">
              <a:solidFill>
                <a:schemeClr val="lt1"/>
              </a:solidFill>
              <a:latin typeface="Rockwell"/>
              <a:ea typeface="Rockwell"/>
              <a:cs typeface="Rockwell"/>
              <a:sym typeface="Rockwell"/>
            </a:endParaRPr>
          </a:p>
          <a:p>
            <a:pPr marL="0" marR="0" lvl="0" indent="0" algn="l" rtl="0">
              <a:lnSpc>
                <a:spcPct val="100000"/>
              </a:lnSpc>
              <a:spcBef>
                <a:spcPts val="0"/>
              </a:spcBef>
              <a:spcAft>
                <a:spcPts val="0"/>
              </a:spcAft>
              <a:buClr>
                <a:srgbClr val="000000"/>
              </a:buClr>
              <a:buSzPts val="1800"/>
              <a:buFont typeface="Arial"/>
              <a:buNone/>
            </a:pPr>
            <a:r>
              <a:rPr lang="en-MY" sz="1800" b="0" i="0" u="none" strike="noStrike" cap="none" dirty="0">
                <a:solidFill>
                  <a:schemeClr val="lt1"/>
                </a:solidFill>
                <a:latin typeface="Rockwell"/>
                <a:ea typeface="Rockwell"/>
                <a:cs typeface="Rockwell"/>
                <a:sym typeface="Rockwell"/>
              </a:rPr>
              <a:t>Presenter : </a:t>
            </a:r>
            <a:r>
              <a:rPr lang="en-MY" sz="1800" dirty="0">
                <a:solidFill>
                  <a:schemeClr val="lt1"/>
                </a:solidFill>
                <a:latin typeface="Rockwell"/>
                <a:ea typeface="Rockwell"/>
                <a:cs typeface="Rockwell"/>
                <a:sym typeface="Rockwell"/>
              </a:rPr>
              <a:t>Mohamad </a:t>
            </a:r>
            <a:r>
              <a:rPr lang="en-MY" sz="1800" dirty="0" err="1">
                <a:solidFill>
                  <a:schemeClr val="lt1"/>
                </a:solidFill>
                <a:latin typeface="Rockwell"/>
                <a:ea typeface="Rockwell"/>
                <a:cs typeface="Rockwell"/>
                <a:sym typeface="Rockwell"/>
              </a:rPr>
              <a:t>Razlin</a:t>
            </a:r>
            <a:r>
              <a:rPr lang="en-MY" sz="1800" dirty="0">
                <a:solidFill>
                  <a:schemeClr val="lt1"/>
                </a:solidFill>
                <a:latin typeface="Rockwell"/>
                <a:ea typeface="Rockwell"/>
                <a:cs typeface="Rockwell"/>
                <a:sym typeface="Rockwell"/>
              </a:rPr>
              <a:t> Hamdani Bin </a:t>
            </a:r>
            <a:r>
              <a:rPr lang="en-MY" sz="1800" dirty="0" err="1">
                <a:solidFill>
                  <a:schemeClr val="lt1"/>
                </a:solidFill>
                <a:latin typeface="Rockwell"/>
                <a:ea typeface="Rockwell"/>
                <a:cs typeface="Rockwell"/>
                <a:sym typeface="Rockwell"/>
              </a:rPr>
              <a:t>Mohd</a:t>
            </a:r>
            <a:r>
              <a:rPr lang="en-MY" sz="1800" dirty="0">
                <a:solidFill>
                  <a:schemeClr val="lt1"/>
                </a:solidFill>
                <a:latin typeface="Rockwell"/>
                <a:ea typeface="Rockwell"/>
                <a:cs typeface="Rockwell"/>
                <a:sym typeface="Rockwell"/>
              </a:rPr>
              <a:t> Rafi</a:t>
            </a:r>
            <a:endParaRPr sz="1800" b="0" i="0" u="none" strike="noStrike" cap="none" dirty="0">
              <a:solidFill>
                <a:schemeClr val="lt1"/>
              </a:solidFill>
              <a:latin typeface="Rockwell"/>
              <a:ea typeface="Rockwell"/>
              <a:cs typeface="Rockwell"/>
              <a:sym typeface="Rockwe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12"/>
          <p:cNvSpPr txBox="1">
            <a:spLocks noGrp="1"/>
          </p:cNvSpPr>
          <p:nvPr>
            <p:ph type="title"/>
          </p:nvPr>
        </p:nvSpPr>
        <p:spPr>
          <a:xfrm>
            <a:off x="2555776" y="404664"/>
            <a:ext cx="4114800" cy="701040"/>
          </a:xfrm>
          <a:prstGeom prst="rect">
            <a:avLst/>
          </a:prstGeom>
          <a:solidFill>
            <a:schemeClr val="lt1"/>
          </a:solidFill>
          <a:ln w="76200" cap="flat" cmpd="thinThick">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F3F3F"/>
              </a:buClr>
              <a:buSzPts val="2400"/>
              <a:buFont typeface="Rockwell"/>
              <a:buNone/>
            </a:pPr>
            <a:r>
              <a:rPr lang="en-MY" sz="2400"/>
              <a:t>INSTRUCTIONS</a:t>
            </a:r>
            <a:endParaRPr/>
          </a:p>
        </p:txBody>
      </p:sp>
      <p:sp>
        <p:nvSpPr>
          <p:cNvPr id="163" name="Google Shape;163;p12"/>
          <p:cNvSpPr txBox="1">
            <a:spLocks noGrp="1"/>
          </p:cNvSpPr>
          <p:nvPr>
            <p:ph idx="1"/>
          </p:nvPr>
        </p:nvSpPr>
        <p:spPr>
          <a:xfrm>
            <a:off x="457200" y="1570825"/>
            <a:ext cx="8229600" cy="452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2000"/>
              <a:buFont typeface="Rockwell"/>
              <a:buNone/>
            </a:pPr>
            <a:r>
              <a:rPr lang="en-MY" dirty="0"/>
              <a:t>Patient should DO :</a:t>
            </a:r>
            <a:endParaRPr dirty="0"/>
          </a:p>
          <a:p>
            <a:pPr marL="457200" lvl="0" indent="-457200" algn="l" rtl="0">
              <a:lnSpc>
                <a:spcPct val="100000"/>
              </a:lnSpc>
              <a:spcBef>
                <a:spcPts val="600"/>
              </a:spcBef>
              <a:spcAft>
                <a:spcPts val="0"/>
              </a:spcAft>
              <a:buSzPts val="2000"/>
              <a:buFont typeface="Rockwell"/>
              <a:buAutoNum type="arabicPeriod"/>
            </a:pPr>
            <a:r>
              <a:rPr lang="en-MY" dirty="0"/>
              <a:t>No swallowing.</a:t>
            </a:r>
            <a:endParaRPr dirty="0"/>
          </a:p>
          <a:p>
            <a:pPr marL="457200" lvl="0" indent="-457200" algn="l" rtl="0">
              <a:lnSpc>
                <a:spcPct val="100000"/>
              </a:lnSpc>
              <a:spcBef>
                <a:spcPts val="600"/>
              </a:spcBef>
              <a:spcAft>
                <a:spcPts val="0"/>
              </a:spcAft>
              <a:buSzPts val="2000"/>
              <a:buFont typeface="Rockwell"/>
              <a:buAutoNum type="arabicPeriod"/>
            </a:pPr>
            <a:r>
              <a:rPr lang="en-MY" dirty="0"/>
              <a:t>Place tongue on hard palate.</a:t>
            </a:r>
            <a:endParaRPr dirty="0"/>
          </a:p>
          <a:p>
            <a:pPr marL="457200" lvl="0" indent="-457200" algn="l" rtl="0">
              <a:lnSpc>
                <a:spcPct val="100000"/>
              </a:lnSpc>
              <a:spcBef>
                <a:spcPts val="600"/>
              </a:spcBef>
              <a:spcAft>
                <a:spcPts val="0"/>
              </a:spcAft>
              <a:buSzPts val="2000"/>
              <a:buFont typeface="Rockwell"/>
              <a:buAutoNum type="arabicPeriod"/>
            </a:pPr>
            <a:r>
              <a:rPr lang="en-MY" dirty="0"/>
              <a:t>Close lips during exposure.</a:t>
            </a:r>
            <a:endParaRPr dirty="0"/>
          </a:p>
          <a:p>
            <a:pPr marL="457200" lvl="0" indent="-457200" algn="l" rtl="0">
              <a:lnSpc>
                <a:spcPct val="100000"/>
              </a:lnSpc>
              <a:spcBef>
                <a:spcPts val="600"/>
              </a:spcBef>
              <a:spcAft>
                <a:spcPts val="0"/>
              </a:spcAft>
              <a:buSzPts val="2000"/>
              <a:buFont typeface="Rockwell"/>
              <a:buAutoNum type="arabicPeriod"/>
            </a:pPr>
            <a:r>
              <a:rPr lang="en-MY" dirty="0"/>
              <a:t>Ensure no head movement while imaged being captured.</a:t>
            </a:r>
            <a:endParaRPr dirty="0"/>
          </a:p>
          <a:p>
            <a:pPr marL="0" lvl="0" indent="0" algn="l" rtl="0">
              <a:lnSpc>
                <a:spcPct val="100000"/>
              </a:lnSpc>
              <a:spcBef>
                <a:spcPts val="600"/>
              </a:spcBef>
              <a:spcAft>
                <a:spcPts val="0"/>
              </a:spcAft>
              <a:buNone/>
            </a:pPr>
            <a:endParaRPr dirty="0"/>
          </a:p>
          <a:p>
            <a:pPr marL="0" lvl="0" indent="0" algn="l" rtl="0">
              <a:lnSpc>
                <a:spcPct val="100000"/>
              </a:lnSpc>
              <a:spcBef>
                <a:spcPts val="600"/>
              </a:spcBef>
              <a:spcAft>
                <a:spcPts val="0"/>
              </a:spcAft>
              <a:buSzPts val="2000"/>
              <a:buFont typeface="Rockwell"/>
              <a:buNone/>
            </a:pPr>
            <a:endParaRPr dirty="0"/>
          </a:p>
          <a:p>
            <a:pPr marL="0" lvl="0" indent="0" algn="l" rtl="0">
              <a:lnSpc>
                <a:spcPct val="100000"/>
              </a:lnSpc>
              <a:spcBef>
                <a:spcPts val="600"/>
              </a:spcBef>
              <a:spcAft>
                <a:spcPts val="0"/>
              </a:spcAft>
              <a:buSzPts val="2000"/>
              <a:buFont typeface="Rockwell"/>
              <a:buNone/>
            </a:pPr>
            <a:endParaRPr dirty="0"/>
          </a:p>
          <a:p>
            <a:pPr marL="0" lvl="0" indent="0" algn="ctr" rtl="0">
              <a:lnSpc>
                <a:spcPct val="100000"/>
              </a:lnSpc>
              <a:spcBef>
                <a:spcPts val="600"/>
              </a:spcBef>
              <a:spcAft>
                <a:spcPts val="0"/>
              </a:spcAft>
              <a:buSzPts val="2000"/>
              <a:buFont typeface="Rockwell"/>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gb4a569f31f_0_11"/>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ctr" rtl="0">
              <a:spcBef>
                <a:spcPts val="400"/>
              </a:spcBef>
              <a:spcAft>
                <a:spcPts val="0"/>
              </a:spcAft>
              <a:buNone/>
            </a:pPr>
            <a:r>
              <a:rPr lang="en-MY"/>
              <a:t>EXAMPLE OF OPG IMAGE</a:t>
            </a:r>
            <a:endParaRPr/>
          </a:p>
        </p:txBody>
      </p:sp>
      <p:pic>
        <p:nvPicPr>
          <p:cNvPr id="4" name="Content Placeholder 3"/>
          <p:cNvPicPr>
            <a:picLocks noGrp="1" noChangeAspect="1"/>
          </p:cNvPicPr>
          <p:nvPr>
            <p:ph idx="1"/>
          </p:nvPr>
        </p:nvPicPr>
        <p:blipFill>
          <a:blip r:embed="rId3"/>
          <a:stretch>
            <a:fillRect/>
          </a:stretch>
        </p:blipFill>
        <p:spPr>
          <a:xfrm>
            <a:off x="609599" y="2189019"/>
            <a:ext cx="7592292" cy="36991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8363" y="2562372"/>
            <a:ext cx="6347714" cy="3880773"/>
          </a:xfrm>
        </p:spPr>
        <p:txBody>
          <a:bodyPr>
            <a:normAutofit/>
          </a:bodyPr>
          <a:lstStyle/>
          <a:p>
            <a:pPr marL="0" indent="0">
              <a:buNone/>
            </a:pPr>
            <a:r>
              <a:rPr lang="en-MY" sz="8800" dirty="0"/>
              <a:t>Thank You. </a:t>
            </a:r>
          </a:p>
        </p:txBody>
      </p:sp>
    </p:spTree>
    <p:extLst>
      <p:ext uri="{BB962C8B-B14F-4D97-AF65-F5344CB8AC3E}">
        <p14:creationId xmlns:p14="http://schemas.microsoft.com/office/powerpoint/2010/main" val="340665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2"/>
          <p:cNvSpPr txBox="1">
            <a:spLocks noGrp="1"/>
          </p:cNvSpPr>
          <p:nvPr>
            <p:ph type="title"/>
          </p:nvPr>
        </p:nvSpPr>
        <p:spPr>
          <a:xfrm>
            <a:off x="2627784" y="404664"/>
            <a:ext cx="4114800" cy="701040"/>
          </a:xfrm>
          <a:prstGeom prst="rect">
            <a:avLst/>
          </a:prstGeom>
          <a:solidFill>
            <a:schemeClr val="lt1"/>
          </a:solidFill>
          <a:ln w="76200" cap="flat" cmpd="thinThick">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F3F3F"/>
              </a:buClr>
              <a:buSzPts val="2400"/>
              <a:buFont typeface="Rockwell"/>
              <a:buNone/>
            </a:pPr>
            <a:r>
              <a:rPr lang="en-MY" sz="2400"/>
              <a:t>ORTHOPANTOMOGRAM</a:t>
            </a:r>
            <a:endParaRPr sz="4000"/>
          </a:p>
        </p:txBody>
      </p:sp>
      <p:sp>
        <p:nvSpPr>
          <p:cNvPr id="104" name="Google Shape;104;p2"/>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2000"/>
              <a:buFont typeface="Rockwell"/>
              <a:buNone/>
            </a:pPr>
            <a:endParaRPr/>
          </a:p>
          <a:p>
            <a:pPr marL="0" lvl="0" indent="0" algn="l" rtl="0">
              <a:lnSpc>
                <a:spcPct val="100000"/>
              </a:lnSpc>
              <a:spcBef>
                <a:spcPts val="600"/>
              </a:spcBef>
              <a:spcAft>
                <a:spcPts val="0"/>
              </a:spcAft>
              <a:buSzPts val="2000"/>
              <a:buFont typeface="Rockwell"/>
              <a:buNone/>
            </a:pPr>
            <a:endParaRPr/>
          </a:p>
          <a:p>
            <a:pPr marL="0" lvl="0" indent="0" algn="l" rtl="0">
              <a:spcBef>
                <a:spcPts val="700"/>
              </a:spcBef>
              <a:spcAft>
                <a:spcPts val="0"/>
              </a:spcAft>
              <a:buClr>
                <a:schemeClr val="dk1"/>
              </a:buClr>
              <a:buSzPts val="2000"/>
              <a:buFont typeface="Arial"/>
              <a:buNone/>
            </a:pPr>
            <a:r>
              <a:rPr lang="en-MY">
                <a:solidFill>
                  <a:srgbClr val="FFFFFF"/>
                </a:solidFill>
                <a:latin typeface="Gill Sans"/>
                <a:ea typeface="Gill Sans"/>
                <a:cs typeface="Gill Sans"/>
                <a:sym typeface="Gill Sans"/>
              </a:rPr>
              <a:t>*An OPG is a panoramic or wide view x-ray(dental radiography) of the lower facial structure, which displays all the teeth of the upper and lower jaw including the lower maxillary sinus and the arches of mandibular and their support structure on a single film.</a:t>
            </a:r>
            <a:endParaRPr b="1">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6"/>
          <p:cNvSpPr txBox="1">
            <a:spLocks noGrp="1"/>
          </p:cNvSpPr>
          <p:nvPr>
            <p:ph type="title"/>
          </p:nvPr>
        </p:nvSpPr>
        <p:spPr>
          <a:xfrm>
            <a:off x="2514600" y="411480"/>
            <a:ext cx="4114800" cy="701040"/>
          </a:xfrm>
          <a:prstGeom prst="rect">
            <a:avLst/>
          </a:prstGeom>
          <a:solidFill>
            <a:schemeClr val="lt1"/>
          </a:solidFill>
          <a:ln w="76200" cap="flat" cmpd="thinThick">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F3F3F"/>
              </a:buClr>
              <a:buSzPts val="2400"/>
              <a:buFont typeface="Rockwell"/>
              <a:buNone/>
            </a:pPr>
            <a:r>
              <a:rPr lang="en-MY" sz="2400"/>
              <a:t>ANATOMY</a:t>
            </a:r>
            <a:endParaRPr/>
          </a:p>
        </p:txBody>
      </p:sp>
      <p:sp>
        <p:nvSpPr>
          <p:cNvPr id="110" name="Google Shape;110;p6"/>
          <p:cNvSpPr txBox="1">
            <a:spLocks noGrp="1"/>
          </p:cNvSpPr>
          <p:nvPr>
            <p:ph idx="1"/>
          </p:nvPr>
        </p:nvSpPr>
        <p:spPr>
          <a:xfrm>
            <a:off x="457200" y="1628800"/>
            <a:ext cx="8229600" cy="44672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000"/>
              <a:buFont typeface="Rockwell"/>
              <a:buNone/>
            </a:pPr>
            <a:endParaRPr/>
          </a:p>
          <a:p>
            <a:pPr marL="0" lvl="0" indent="0" algn="ctr" rtl="0">
              <a:lnSpc>
                <a:spcPct val="100000"/>
              </a:lnSpc>
              <a:spcBef>
                <a:spcPts val="600"/>
              </a:spcBef>
              <a:spcAft>
                <a:spcPts val="0"/>
              </a:spcAft>
              <a:buSzPts val="2000"/>
              <a:buFont typeface="Rockwell"/>
              <a:buNone/>
            </a:pPr>
            <a:endParaRPr/>
          </a:p>
        </p:txBody>
      </p:sp>
      <p:pic>
        <p:nvPicPr>
          <p:cNvPr id="112" name="Google Shape;112;p6"/>
          <p:cNvPicPr preferRelativeResize="0"/>
          <p:nvPr/>
        </p:nvPicPr>
        <p:blipFill>
          <a:blip r:embed="rId3">
            <a:alphaModFix/>
          </a:blip>
          <a:stretch>
            <a:fillRect/>
          </a:stretch>
        </p:blipFill>
        <p:spPr>
          <a:xfrm>
            <a:off x="1339525" y="1628800"/>
            <a:ext cx="6631600" cy="3999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p8"/>
          <p:cNvSpPr txBox="1">
            <a:spLocks noGrp="1"/>
          </p:cNvSpPr>
          <p:nvPr>
            <p:ph type="title"/>
          </p:nvPr>
        </p:nvSpPr>
        <p:spPr>
          <a:xfrm>
            <a:off x="2514600" y="411480"/>
            <a:ext cx="4114800" cy="701040"/>
          </a:xfrm>
          <a:prstGeom prst="rect">
            <a:avLst/>
          </a:prstGeom>
          <a:solidFill>
            <a:schemeClr val="lt1"/>
          </a:solidFill>
          <a:ln w="76200" cap="flat" cmpd="thinThick">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F3F3F"/>
              </a:buClr>
              <a:buSzPts val="2400"/>
              <a:buFont typeface="Rockwell"/>
              <a:buNone/>
            </a:pPr>
            <a:r>
              <a:rPr lang="en-MY" sz="2400"/>
              <a:t>INDICATIONS</a:t>
            </a:r>
            <a:endParaRPr/>
          </a:p>
        </p:txBody>
      </p:sp>
      <p:sp>
        <p:nvSpPr>
          <p:cNvPr id="117" name="Google Shape;117;p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00"/>
              <a:buFont typeface="Arial"/>
              <a:buChar char="•"/>
            </a:pPr>
            <a:r>
              <a:rPr lang="en-MY" sz="2200" dirty="0"/>
              <a:t>Impacted teeth</a:t>
            </a:r>
            <a:endParaRPr sz="2200" dirty="0"/>
          </a:p>
          <a:p>
            <a:pPr marL="342900" lvl="0" indent="-342900" algn="l" rtl="0">
              <a:lnSpc>
                <a:spcPct val="100000"/>
              </a:lnSpc>
              <a:spcBef>
                <a:spcPts val="600"/>
              </a:spcBef>
              <a:spcAft>
                <a:spcPts val="0"/>
              </a:spcAft>
              <a:buSzPts val="2200"/>
              <a:buFont typeface="Arial"/>
              <a:buChar char="•"/>
            </a:pPr>
            <a:r>
              <a:rPr lang="en-MY" sz="2200" dirty="0"/>
              <a:t>Third molar</a:t>
            </a:r>
            <a:endParaRPr sz="2200" dirty="0"/>
          </a:p>
          <a:p>
            <a:pPr marL="342900" lvl="0" indent="-342900" algn="l" rtl="0">
              <a:lnSpc>
                <a:spcPct val="100000"/>
              </a:lnSpc>
              <a:spcBef>
                <a:spcPts val="600"/>
              </a:spcBef>
              <a:spcAft>
                <a:spcPts val="0"/>
              </a:spcAft>
              <a:buSzPts val="2200"/>
              <a:buFont typeface="Arial"/>
              <a:buChar char="•"/>
            </a:pPr>
            <a:r>
              <a:rPr lang="en-MY" sz="2200" dirty="0"/>
              <a:t>Abnormality in OPG structure (</a:t>
            </a:r>
            <a:r>
              <a:rPr lang="en-MY" sz="2200" dirty="0" err="1"/>
              <a:t>supernumery</a:t>
            </a:r>
            <a:r>
              <a:rPr lang="en-MY" sz="2200" dirty="0"/>
              <a:t> teeth, </a:t>
            </a:r>
            <a:r>
              <a:rPr lang="en-MY" sz="2200" dirty="0" err="1"/>
              <a:t>wormian</a:t>
            </a:r>
            <a:r>
              <a:rPr lang="en-MY" sz="2200" dirty="0"/>
              <a:t> bone, </a:t>
            </a:r>
            <a:r>
              <a:rPr lang="en-MY" sz="2200" dirty="0" err="1"/>
              <a:t>polydontia</a:t>
            </a:r>
            <a:r>
              <a:rPr lang="en-MY" sz="2200" dirty="0"/>
              <a:t>, cyst and </a:t>
            </a:r>
            <a:r>
              <a:rPr lang="en-MY" sz="2200" dirty="0" err="1"/>
              <a:t>etc</a:t>
            </a:r>
            <a:r>
              <a:rPr lang="en-MY" sz="2200" dirty="0"/>
              <a:t>)</a:t>
            </a:r>
          </a:p>
          <a:p>
            <a:pPr>
              <a:spcBef>
                <a:spcPts val="600"/>
              </a:spcBef>
              <a:buSzPts val="2200"/>
              <a:buFont typeface="Arial"/>
              <a:buChar char="•"/>
            </a:pPr>
            <a:r>
              <a:rPr lang="en-MY" sz="2200" dirty="0"/>
              <a:t>MVA (involving OPG structure)</a:t>
            </a:r>
          </a:p>
          <a:p>
            <a:pPr>
              <a:spcBef>
                <a:spcPts val="600"/>
              </a:spcBef>
              <a:buSzPts val="2200"/>
              <a:buFont typeface="Arial"/>
              <a:buChar char="•"/>
            </a:pPr>
            <a:r>
              <a:rPr lang="en-MY" sz="2200" dirty="0"/>
              <a:t>Post op procedure </a:t>
            </a:r>
          </a:p>
          <a:p>
            <a:pPr marL="0" lvl="0" indent="0" algn="l" rtl="0">
              <a:lnSpc>
                <a:spcPct val="100000"/>
              </a:lnSpc>
              <a:spcBef>
                <a:spcPts val="600"/>
              </a:spcBef>
              <a:spcAft>
                <a:spcPts val="0"/>
              </a:spcAft>
              <a:buSzPts val="2200"/>
              <a:buNone/>
            </a:pPr>
            <a:endParaRP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0"/>
          <p:cNvPicPr preferRelativeResize="0"/>
          <p:nvPr/>
        </p:nvPicPr>
        <p:blipFill rotWithShape="1">
          <a:blip r:embed="rId3">
            <a:alphaModFix/>
          </a:blip>
          <a:srcRect l="18139" t="21301" r="18121" b="24850"/>
          <a:stretch/>
        </p:blipFill>
        <p:spPr>
          <a:xfrm>
            <a:off x="404675" y="2761425"/>
            <a:ext cx="3905251" cy="2448276"/>
          </a:xfrm>
          <a:prstGeom prst="rect">
            <a:avLst/>
          </a:prstGeom>
          <a:noFill/>
          <a:ln>
            <a:noFill/>
          </a:ln>
        </p:spPr>
      </p:pic>
      <p:sp>
        <p:nvSpPr>
          <p:cNvPr id="124" name="Google Shape;124;p10"/>
          <p:cNvSpPr txBox="1"/>
          <p:nvPr/>
        </p:nvSpPr>
        <p:spPr>
          <a:xfrm>
            <a:off x="1175263" y="1835525"/>
            <a:ext cx="21147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MY" sz="1800" b="0" i="0" u="none" strike="noStrike" cap="none">
                <a:solidFill>
                  <a:schemeClr val="lt1"/>
                </a:solidFill>
                <a:latin typeface="Rockwell"/>
                <a:ea typeface="Rockwell"/>
                <a:cs typeface="Rockwell"/>
                <a:sym typeface="Rockwell"/>
              </a:rPr>
              <a:t>CYST</a:t>
            </a:r>
            <a:endParaRPr sz="1800" b="0" i="0" u="none" strike="noStrike" cap="none">
              <a:solidFill>
                <a:schemeClr val="lt1"/>
              </a:solidFill>
              <a:latin typeface="Rockwell"/>
              <a:ea typeface="Rockwell"/>
              <a:cs typeface="Rockwell"/>
              <a:sym typeface="Rockwell"/>
            </a:endParaRPr>
          </a:p>
        </p:txBody>
      </p:sp>
      <p:pic>
        <p:nvPicPr>
          <p:cNvPr id="125" name="Google Shape;125;p10"/>
          <p:cNvPicPr preferRelativeResize="0"/>
          <p:nvPr/>
        </p:nvPicPr>
        <p:blipFill rotWithShape="1">
          <a:blip r:embed="rId4">
            <a:alphaModFix/>
          </a:blip>
          <a:srcRect/>
          <a:stretch/>
        </p:blipFill>
        <p:spPr>
          <a:xfrm>
            <a:off x="4693325" y="2761425"/>
            <a:ext cx="3984525" cy="2448277"/>
          </a:xfrm>
          <a:prstGeom prst="rect">
            <a:avLst/>
          </a:prstGeom>
          <a:noFill/>
          <a:ln>
            <a:noFill/>
          </a:ln>
        </p:spPr>
      </p:pic>
      <p:sp>
        <p:nvSpPr>
          <p:cNvPr id="126" name="Google Shape;126;p10"/>
          <p:cNvSpPr txBox="1"/>
          <p:nvPr/>
        </p:nvSpPr>
        <p:spPr>
          <a:xfrm>
            <a:off x="4693325" y="1724075"/>
            <a:ext cx="4252800" cy="537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600"/>
              </a:spcBef>
              <a:spcAft>
                <a:spcPts val="0"/>
              </a:spcAft>
              <a:buClr>
                <a:srgbClr val="000000"/>
              </a:buClr>
              <a:buSzPts val="2000"/>
              <a:buFont typeface="Arial"/>
              <a:buNone/>
            </a:pPr>
            <a:r>
              <a:rPr lang="en-MY" sz="2000">
                <a:solidFill>
                  <a:schemeClr val="lt1"/>
                </a:solidFill>
                <a:latin typeface="Rockwell"/>
                <a:ea typeface="Rockwell"/>
                <a:cs typeface="Rockwell"/>
                <a:sym typeface="Rockwell"/>
              </a:rPr>
              <a:t>SUPERNUMERY TEETH</a:t>
            </a:r>
            <a:endParaRPr sz="1400" b="0" i="0" u="none" strike="noStrike" cap="none">
              <a:solidFill>
                <a:srgbClr val="000000"/>
              </a:solidFill>
              <a:latin typeface="Rockwell"/>
              <a:ea typeface="Rockwell"/>
              <a:cs typeface="Rockwell"/>
              <a:sym typeface="Rockwell"/>
            </a:endParaRPr>
          </a:p>
        </p:txBody>
      </p:sp>
      <p:sp>
        <p:nvSpPr>
          <p:cNvPr id="127" name="Google Shape;127;p10"/>
          <p:cNvSpPr txBox="1">
            <a:spLocks noGrp="1"/>
          </p:cNvSpPr>
          <p:nvPr>
            <p:ph type="title"/>
          </p:nvPr>
        </p:nvSpPr>
        <p:spPr>
          <a:xfrm>
            <a:off x="2514600" y="411480"/>
            <a:ext cx="4114800" cy="701100"/>
          </a:xfrm>
          <a:prstGeom prst="rect">
            <a:avLst/>
          </a:prstGeom>
          <a:solidFill>
            <a:schemeClr val="lt1"/>
          </a:solidFill>
          <a:ln w="76200" cap="flat" cmpd="thinThick">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F3F3F"/>
              </a:buClr>
              <a:buSzPts val="2400"/>
              <a:buFont typeface="Rockwell"/>
              <a:buNone/>
            </a:pPr>
            <a:r>
              <a:rPr lang="en-MY" sz="2400"/>
              <a:t>EXAMPLE OF INDICATIONS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9"/>
          <p:cNvPicPr preferRelativeResize="0"/>
          <p:nvPr/>
        </p:nvPicPr>
        <p:blipFill rotWithShape="1">
          <a:blip r:embed="rId3">
            <a:alphaModFix/>
          </a:blip>
          <a:srcRect l="12981" t="29584" r="12795" b="7394"/>
          <a:stretch/>
        </p:blipFill>
        <p:spPr>
          <a:xfrm>
            <a:off x="4763191" y="2716864"/>
            <a:ext cx="4031491" cy="2608646"/>
          </a:xfrm>
          <a:prstGeom prst="rect">
            <a:avLst/>
          </a:prstGeom>
          <a:noFill/>
          <a:ln>
            <a:noFill/>
          </a:ln>
        </p:spPr>
      </p:pic>
      <p:sp>
        <p:nvSpPr>
          <p:cNvPr id="133" name="Google Shape;133;p9"/>
          <p:cNvSpPr txBox="1"/>
          <p:nvPr/>
        </p:nvSpPr>
        <p:spPr>
          <a:xfrm>
            <a:off x="4925124" y="1941950"/>
            <a:ext cx="33336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MY" sz="1800">
                <a:solidFill>
                  <a:schemeClr val="lt1"/>
                </a:solidFill>
                <a:latin typeface="Rockwell"/>
                <a:ea typeface="Rockwell"/>
                <a:cs typeface="Rockwell"/>
                <a:sym typeface="Rockwell"/>
              </a:rPr>
              <a:t>MVA</a:t>
            </a:r>
            <a:endParaRPr sz="1800" b="0" i="0" u="none" strike="noStrike" cap="none">
              <a:solidFill>
                <a:schemeClr val="lt1"/>
              </a:solidFill>
              <a:latin typeface="Rockwell"/>
              <a:ea typeface="Rockwell"/>
              <a:cs typeface="Rockwell"/>
              <a:sym typeface="Rockwell"/>
            </a:endParaRPr>
          </a:p>
        </p:txBody>
      </p:sp>
      <p:pic>
        <p:nvPicPr>
          <p:cNvPr id="134" name="Google Shape;134;p9"/>
          <p:cNvPicPr preferRelativeResize="0"/>
          <p:nvPr/>
        </p:nvPicPr>
        <p:blipFill rotWithShape="1">
          <a:blip r:embed="rId4">
            <a:alphaModFix/>
          </a:blip>
          <a:srcRect l="15642" t="29584" r="14959" b="5917"/>
          <a:stretch/>
        </p:blipFill>
        <p:spPr>
          <a:xfrm>
            <a:off x="395536" y="2773464"/>
            <a:ext cx="3960442" cy="2608646"/>
          </a:xfrm>
          <a:prstGeom prst="rect">
            <a:avLst/>
          </a:prstGeom>
          <a:noFill/>
          <a:ln>
            <a:noFill/>
          </a:ln>
        </p:spPr>
      </p:pic>
      <p:sp>
        <p:nvSpPr>
          <p:cNvPr id="135" name="Google Shape;135;p9"/>
          <p:cNvSpPr txBox="1"/>
          <p:nvPr/>
        </p:nvSpPr>
        <p:spPr>
          <a:xfrm>
            <a:off x="1080047" y="1853550"/>
            <a:ext cx="25914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MY" sz="1800" b="0" i="0" u="none" strike="noStrike" cap="none">
                <a:solidFill>
                  <a:schemeClr val="lt1"/>
                </a:solidFill>
                <a:latin typeface="Rockwell"/>
                <a:ea typeface="Rockwell"/>
                <a:cs typeface="Rockwell"/>
                <a:sym typeface="Rockwell"/>
              </a:rPr>
              <a:t>IMPACTED TEETH</a:t>
            </a:r>
            <a:endParaRPr sz="1800" b="0" i="0" u="none" strike="noStrike" cap="none">
              <a:solidFill>
                <a:schemeClr val="lt1"/>
              </a:solidFill>
              <a:latin typeface="Rockwell"/>
              <a:ea typeface="Rockwell"/>
              <a:cs typeface="Rockwell"/>
              <a:sym typeface="Rockwe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1"/>
          <p:cNvSpPr txBox="1">
            <a:spLocks noGrp="1"/>
          </p:cNvSpPr>
          <p:nvPr>
            <p:ph idx="1"/>
          </p:nvPr>
        </p:nvSpPr>
        <p:spPr>
          <a:xfrm>
            <a:off x="669775" y="782975"/>
            <a:ext cx="8064300" cy="56883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None/>
            </a:pPr>
            <a:r>
              <a:rPr lang="en-MY" sz="3000"/>
              <a:t>X-ray unit : Planmeca Promax</a:t>
            </a:r>
            <a:endParaRPr sz="3000"/>
          </a:p>
          <a:p>
            <a:pPr marL="45720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MY"/>
              <a:t>LIST OF PROCEDURES DONE IN RADIOLOGY DEPARTMENT:</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MY"/>
              <a:t>-OPG</a:t>
            </a:r>
            <a:br>
              <a:rPr lang="en-MY"/>
            </a:br>
            <a:r>
              <a:rPr lang="en-MY"/>
              <a:t>-CBCT(CONE BEAM COMPUTED TOMOGRAPHY)</a:t>
            </a:r>
            <a:br>
              <a:rPr lang="en-MY"/>
            </a:br>
            <a:r>
              <a:rPr lang="en-MY"/>
              <a:t>-LATERAL CEPHALOGRAM </a:t>
            </a:r>
            <a:endParaRPr/>
          </a:p>
          <a:p>
            <a:pPr marL="457200" lvl="0" indent="0" algn="l" rtl="0">
              <a:lnSpc>
                <a:spcPct val="100000"/>
              </a:lnSpc>
              <a:spcBef>
                <a:spcPts val="0"/>
              </a:spcBef>
              <a:spcAft>
                <a:spcPts val="0"/>
              </a:spcAft>
              <a:buNone/>
            </a:pPr>
            <a:endParaRPr/>
          </a:p>
        </p:txBody>
      </p:sp>
      <p:pic>
        <p:nvPicPr>
          <p:cNvPr id="141" name="Google Shape;141;p11"/>
          <p:cNvPicPr preferRelativeResize="0"/>
          <p:nvPr/>
        </p:nvPicPr>
        <p:blipFill rotWithShape="1">
          <a:blip r:embed="rId3">
            <a:alphaModFix/>
          </a:blip>
          <a:srcRect l="18182" t="7561" r="18017" b="6993"/>
          <a:stretch/>
        </p:blipFill>
        <p:spPr>
          <a:xfrm>
            <a:off x="4287275" y="2933425"/>
            <a:ext cx="4297027" cy="3452925"/>
          </a:xfrm>
          <a:prstGeom prst="rect">
            <a:avLst/>
          </a:prstGeom>
          <a:noFill/>
          <a:ln>
            <a:noFill/>
          </a:ln>
        </p:spPr>
      </p:pic>
      <p:pic>
        <p:nvPicPr>
          <p:cNvPr id="142" name="Google Shape;142;p11"/>
          <p:cNvPicPr preferRelativeResize="0"/>
          <p:nvPr/>
        </p:nvPicPr>
        <p:blipFill rotWithShape="1">
          <a:blip r:embed="rId4">
            <a:alphaModFix/>
          </a:blip>
          <a:srcRect l="33284" t="13609" r="33430" b="11242"/>
          <a:stretch/>
        </p:blipFill>
        <p:spPr>
          <a:xfrm rot="-5400000">
            <a:off x="1338970" y="3931667"/>
            <a:ext cx="1746350" cy="21602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gb4a569f31f_0_0"/>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ctr" rtl="0">
              <a:spcBef>
                <a:spcPts val="400"/>
              </a:spcBef>
              <a:spcAft>
                <a:spcPts val="0"/>
              </a:spcAft>
              <a:buNone/>
            </a:pPr>
            <a:r>
              <a:rPr lang="en-MY"/>
              <a:t>PATIENT PREPARATION</a:t>
            </a:r>
            <a:endParaRPr/>
          </a:p>
        </p:txBody>
      </p:sp>
      <p:sp>
        <p:nvSpPr>
          <p:cNvPr id="148" name="Google Shape;148;gb4a569f31f_0_0"/>
          <p:cNvSpPr txBox="1">
            <a:spLocks noGrp="1"/>
          </p:cNvSpPr>
          <p:nvPr>
            <p:ph idx="1"/>
          </p:nvPr>
        </p:nvSpPr>
        <p:spPr>
          <a:prstGeom prst="rect">
            <a:avLst/>
          </a:prstGeom>
        </p:spPr>
        <p:txBody>
          <a:bodyPr spcFirstLastPara="1" wrap="square" lIns="91425" tIns="45700" rIns="91425" bIns="45700" anchor="t" anchorCtr="0">
            <a:noAutofit/>
          </a:bodyPr>
          <a:lstStyle/>
          <a:p>
            <a:pPr marL="0" lvl="0" indent="0" algn="ctr" rtl="0">
              <a:spcBef>
                <a:spcPts val="600"/>
              </a:spcBef>
              <a:spcAft>
                <a:spcPts val="0"/>
              </a:spcAft>
              <a:buNone/>
            </a:pPr>
            <a:r>
              <a:rPr lang="en-MY"/>
              <a:t>REMOVED:</a:t>
            </a:r>
            <a:endParaRPr/>
          </a:p>
          <a:p>
            <a:pPr marL="0" lvl="0" indent="0" algn="ctr" rtl="0">
              <a:spcBef>
                <a:spcPts val="600"/>
              </a:spcBef>
              <a:spcAft>
                <a:spcPts val="0"/>
              </a:spcAft>
              <a:buNone/>
            </a:pPr>
            <a:r>
              <a:rPr lang="en-MY"/>
              <a:t>JEWELLERIES</a:t>
            </a:r>
            <a:br>
              <a:rPr lang="en-MY"/>
            </a:br>
            <a:r>
              <a:rPr lang="en-MY"/>
              <a:t>DENTURES</a:t>
            </a:r>
            <a:br>
              <a:rPr lang="en-MY"/>
            </a:br>
            <a:r>
              <a:rPr lang="en-MY"/>
              <a:t>HAIR CLIP</a:t>
            </a:r>
            <a:br>
              <a:rPr lang="en-MY"/>
            </a:br>
            <a:r>
              <a:rPr lang="en-MY"/>
              <a:t>HEARING AIDS</a:t>
            </a:r>
            <a:br>
              <a:rPr lang="en-MY"/>
            </a:br>
            <a:r>
              <a:rPr lang="en-MY"/>
              <a:t>BROOCH</a:t>
            </a:r>
            <a:br>
              <a:rPr lang="en-MY"/>
            </a:br>
            <a:r>
              <a:rPr lang="en-MY"/>
              <a:t>SPECTACLES</a:t>
            </a:r>
            <a:endParaRPr/>
          </a:p>
          <a:p>
            <a:pPr marL="0" lvl="0" indent="0" algn="ctr" rtl="0">
              <a:spcBef>
                <a:spcPts val="600"/>
              </a:spcBef>
              <a:spcAft>
                <a:spcPts val="0"/>
              </a:spcAft>
              <a:buNone/>
            </a:pPr>
            <a:endParaRPr/>
          </a:p>
          <a:p>
            <a:pPr marL="0" lvl="0" indent="0" algn="ctr" rtl="0">
              <a:spcBef>
                <a:spcPts val="600"/>
              </a:spcBef>
              <a:spcAft>
                <a:spcPts val="0"/>
              </a:spcAft>
              <a:buNone/>
            </a:pPr>
            <a:r>
              <a:rPr lang="en-MY"/>
              <a:t>*LMP FOR FEMALE</a:t>
            </a:r>
            <a:endParaRPr/>
          </a:p>
          <a:p>
            <a:pPr marL="0" lvl="0" indent="0" algn="ctr" rtl="0">
              <a:spcBef>
                <a:spcPts val="600"/>
              </a:spcBef>
              <a:spcAft>
                <a:spcPts val="0"/>
              </a:spcAft>
              <a:buNone/>
            </a:pPr>
            <a:r>
              <a:rPr lang="en-MY"/>
              <a:t>*WEAR LEAD APRON IS A MUST!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13"/>
          <p:cNvSpPr txBox="1">
            <a:spLocks noGrp="1"/>
          </p:cNvSpPr>
          <p:nvPr>
            <p:ph type="title"/>
          </p:nvPr>
        </p:nvSpPr>
        <p:spPr>
          <a:xfrm>
            <a:off x="2555776" y="332656"/>
            <a:ext cx="4114800" cy="701040"/>
          </a:xfrm>
          <a:prstGeom prst="rect">
            <a:avLst/>
          </a:prstGeom>
          <a:solidFill>
            <a:schemeClr val="lt1"/>
          </a:solidFill>
          <a:ln w="76200" cap="flat" cmpd="thinThick">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F3F3F"/>
              </a:buClr>
              <a:buSzPts val="2400"/>
              <a:buFont typeface="Rockwell"/>
              <a:buNone/>
            </a:pPr>
            <a:r>
              <a:rPr lang="en-MY" sz="2400"/>
              <a:t>PATIENT POSITIONING </a:t>
            </a:r>
            <a:endParaRPr/>
          </a:p>
        </p:txBody>
      </p:sp>
      <p:sp>
        <p:nvSpPr>
          <p:cNvPr id="154" name="Google Shape;154;p13"/>
          <p:cNvSpPr txBox="1">
            <a:spLocks noGrp="1"/>
          </p:cNvSpPr>
          <p:nvPr>
            <p:ph idx="1"/>
          </p:nvPr>
        </p:nvSpPr>
        <p:spPr>
          <a:xfrm>
            <a:off x="457200" y="1556806"/>
            <a:ext cx="8009700" cy="4791900"/>
          </a:xfrm>
          <a:prstGeom prst="rect">
            <a:avLst/>
          </a:prstGeom>
          <a:noFill/>
          <a:ln>
            <a:noFill/>
          </a:ln>
        </p:spPr>
        <p:txBody>
          <a:bodyPr spcFirstLastPara="1" wrap="square" lIns="91425" tIns="45700" rIns="91425" bIns="45700" anchor="t" anchorCtr="0">
            <a:noAutofit/>
          </a:bodyPr>
          <a:lstStyle/>
          <a:p>
            <a:pPr marL="457200" lvl="0" indent="-457200" algn="just" rtl="0">
              <a:lnSpc>
                <a:spcPct val="100000"/>
              </a:lnSpc>
              <a:spcBef>
                <a:spcPts val="0"/>
              </a:spcBef>
              <a:spcAft>
                <a:spcPts val="0"/>
              </a:spcAft>
              <a:buSzPts val="2000"/>
              <a:buFont typeface="Rockwell"/>
              <a:buAutoNum type="arabicPeriod"/>
            </a:pPr>
            <a:r>
              <a:rPr lang="en-MY" dirty="0"/>
              <a:t>Patient stand straight, adjust OPG unit height by adjusting buttons according to patients height related to patient’s chin on chin rest.</a:t>
            </a:r>
            <a:endParaRPr dirty="0"/>
          </a:p>
          <a:p>
            <a:pPr marL="457200" lvl="0" indent="-457200" algn="just" rtl="0">
              <a:lnSpc>
                <a:spcPct val="100000"/>
              </a:lnSpc>
              <a:spcBef>
                <a:spcPts val="600"/>
              </a:spcBef>
              <a:spcAft>
                <a:spcPts val="0"/>
              </a:spcAft>
              <a:buSzPts val="2000"/>
              <a:buFont typeface="Rockwell"/>
              <a:buAutoNum type="arabicPeriod"/>
            </a:pPr>
            <a:r>
              <a:rPr lang="en-MY" dirty="0"/>
              <a:t>Grasp patient handles (cross hand) , step slightly forward, bite on BOTH grooves of the bite piece and place tongue to hard palate.</a:t>
            </a:r>
          </a:p>
          <a:p>
            <a:pPr marL="457200" indent="-457200" algn="just">
              <a:spcBef>
                <a:spcPts val="600"/>
              </a:spcBef>
              <a:buSzPts val="2000"/>
              <a:buFont typeface="Rockwell"/>
              <a:buAutoNum type="arabicPeriod"/>
            </a:pPr>
            <a:r>
              <a:rPr lang="en-US" dirty="0"/>
              <a:t>Laser beam light as indicator. Adjust layer light between patients lateral incisor and canine.</a:t>
            </a:r>
          </a:p>
          <a:p>
            <a:pPr marL="457200" indent="-457200" algn="just">
              <a:spcBef>
                <a:spcPts val="600"/>
              </a:spcBef>
              <a:buSzPts val="2000"/>
              <a:buFont typeface="Rockwell"/>
              <a:buAutoNum type="arabicPeriod"/>
            </a:pPr>
            <a:r>
              <a:rPr lang="en-US" dirty="0"/>
              <a:t>Patient head must straight to midsagittal plane light.</a:t>
            </a:r>
          </a:p>
          <a:p>
            <a:pPr marL="457200" indent="-457200" algn="just">
              <a:spcBef>
                <a:spcPts val="600"/>
              </a:spcBef>
              <a:buSzPts val="2000"/>
              <a:buFont typeface="Rockwell"/>
              <a:buAutoNum type="arabicPeriod"/>
            </a:pPr>
            <a:r>
              <a:rPr lang="en-US" dirty="0"/>
              <a:t>Select jaw shape and size accordingly.</a:t>
            </a:r>
          </a:p>
          <a:p>
            <a:pPr marL="457200" indent="-457200" algn="just">
              <a:spcBef>
                <a:spcPts val="600"/>
              </a:spcBef>
              <a:buSzPts val="2000"/>
              <a:buFont typeface="Rockwell"/>
              <a:buAutoNum type="arabicPeriod"/>
            </a:pPr>
            <a:r>
              <a:rPr lang="en-US" dirty="0"/>
              <a:t>Close temple support to ensure no movement during exposure.</a:t>
            </a:r>
          </a:p>
          <a:p>
            <a:pPr marL="457200" indent="-457200" algn="just">
              <a:spcBef>
                <a:spcPts val="600"/>
              </a:spcBef>
              <a:buSzPts val="2000"/>
              <a:buFont typeface="Rockwell"/>
              <a:buAutoNum type="arabicPeriod"/>
            </a:pPr>
            <a:r>
              <a:rPr lang="en-US" dirty="0"/>
              <a:t>Press exposure button at control console when it ready for exposure.</a:t>
            </a:r>
          </a:p>
          <a:p>
            <a:pPr marL="0" lvl="0" indent="0" algn="just" rtl="0">
              <a:lnSpc>
                <a:spcPct val="100000"/>
              </a:lnSpc>
              <a:spcBef>
                <a:spcPts val="600"/>
              </a:spcBef>
              <a:spcAft>
                <a:spcPts val="0"/>
              </a:spcAft>
              <a:buSzPts val="2000"/>
              <a:buNone/>
            </a:pPr>
            <a:endParaRPr dirty="0"/>
          </a:p>
        </p:txBody>
      </p:sp>
      <p:sp>
        <p:nvSpPr>
          <p:cNvPr id="156" name="Google Shape;156;p13"/>
          <p:cNvSpPr/>
          <p:nvPr/>
        </p:nvSpPr>
        <p:spPr>
          <a:xfrm>
            <a:off x="2778470" y="3697875"/>
            <a:ext cx="3834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7A7A7C"/>
              </a:solidFill>
              <a:latin typeface="Rockwell"/>
              <a:ea typeface="Rockwell"/>
              <a:cs typeface="Rockwell"/>
              <a:sym typeface="Rockwell"/>
            </a:endParaRPr>
          </a:p>
        </p:txBody>
      </p:sp>
      <p:sp>
        <p:nvSpPr>
          <p:cNvPr id="157" name="Google Shape;157;p13"/>
          <p:cNvSpPr/>
          <p:nvPr/>
        </p:nvSpPr>
        <p:spPr>
          <a:xfrm>
            <a:off x="4599783" y="3409836"/>
            <a:ext cx="383439" cy="5232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7A7A7C"/>
              </a:solidFill>
              <a:latin typeface="Rockwell"/>
              <a:ea typeface="Rockwell"/>
              <a:cs typeface="Rockwell"/>
              <a:sym typeface="Rockwell"/>
            </a:endParaRPr>
          </a:p>
        </p:txBody>
      </p:sp>
      <p:sp>
        <p:nvSpPr>
          <p:cNvPr id="158" name="Google Shape;158;p13"/>
          <p:cNvSpPr/>
          <p:nvPr/>
        </p:nvSpPr>
        <p:spPr>
          <a:xfrm>
            <a:off x="5994538" y="3577755"/>
            <a:ext cx="3834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7A7A7C"/>
              </a:solidFill>
              <a:latin typeface="Rockwell"/>
              <a:ea typeface="Rockwell"/>
              <a:cs typeface="Rockwell"/>
              <a:sym typeface="Rockwell"/>
            </a:endParaRP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47</TotalTime>
  <Words>339</Words>
  <Application>Microsoft Office PowerPoint</Application>
  <PresentationFormat>On-screen Show (4:3)</PresentationFormat>
  <Paragraphs>52</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Trebuchet MS</vt:lpstr>
      <vt:lpstr>Arial</vt:lpstr>
      <vt:lpstr>Calibri</vt:lpstr>
      <vt:lpstr>Rockwell</vt:lpstr>
      <vt:lpstr>Gill Sans</vt:lpstr>
      <vt:lpstr>Wingdings 3</vt:lpstr>
      <vt:lpstr>Facet</vt:lpstr>
      <vt:lpstr>OPG</vt:lpstr>
      <vt:lpstr>ORTHOPANTOMOGRAM</vt:lpstr>
      <vt:lpstr>ANATOMY</vt:lpstr>
      <vt:lpstr>INDICATIONS</vt:lpstr>
      <vt:lpstr>EXAMPLE OF INDICATIONS</vt:lpstr>
      <vt:lpstr>PowerPoint Presentation</vt:lpstr>
      <vt:lpstr>PowerPoint Presentation</vt:lpstr>
      <vt:lpstr>PATIENT PREPARATION</vt:lpstr>
      <vt:lpstr>PATIENT POSITIONING </vt:lpstr>
      <vt:lpstr>INSTRUCTIONS</vt:lpstr>
      <vt:lpstr>EXAMPLE OF OPG IMAGE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OPG</dc:title>
  <dc:creator>HP</dc:creator>
  <cp:lastModifiedBy>counter n. conter</cp:lastModifiedBy>
  <cp:revision>7</cp:revision>
  <dcterms:modified xsi:type="dcterms:W3CDTF">2021-01-13T06:44:51Z</dcterms:modified>
</cp:coreProperties>
</file>